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0" r:id="rId6"/>
    <p:sldId id="263" r:id="rId7"/>
    <p:sldId id="264" r:id="rId8"/>
    <p:sldId id="267" r:id="rId9"/>
    <p:sldId id="270" r:id="rId10"/>
    <p:sldId id="271" r:id="rId11"/>
    <p:sldId id="268" r:id="rId12"/>
    <p:sldId id="269" r:id="rId13"/>
    <p:sldId id="261"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ke Cuperus" initials="BC" lastIdx="1" clrIdx="0">
    <p:extLst>
      <p:ext uri="{19B8F6BF-5375-455C-9EA6-DF929625EA0E}">
        <p15:presenceInfo xmlns:p15="http://schemas.microsoft.com/office/powerpoint/2012/main" userId="S::bk.cuperus@noorderpoort.nl::f193c73d-8502-44bf-86a8-8692661bd2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35442-79D2-4D7C-8400-044A0D674EA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57FB81E-5B0F-4EA6-963A-5D7C1B86F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6970F31-504E-4141-ADC0-ADAE6D568E3C}"/>
              </a:ext>
            </a:extLst>
          </p:cNvPr>
          <p:cNvSpPr>
            <a:spLocks noGrp="1"/>
          </p:cNvSpPr>
          <p:nvPr>
            <p:ph type="dt" sz="half" idx="10"/>
          </p:nvPr>
        </p:nvSpPr>
        <p:spPr/>
        <p:txBody>
          <a:bodyPr/>
          <a:lstStyle/>
          <a:p>
            <a:fld id="{2D16D6FC-01DC-4711-B5B4-D559D1DC1A2D}" type="datetimeFigureOut">
              <a:rPr lang="nl-NL" smtClean="0"/>
              <a:t>26-9-2020</a:t>
            </a:fld>
            <a:endParaRPr lang="nl-NL"/>
          </a:p>
        </p:txBody>
      </p:sp>
      <p:sp>
        <p:nvSpPr>
          <p:cNvPr id="5" name="Tijdelijke aanduiding voor voettekst 4">
            <a:extLst>
              <a:ext uri="{FF2B5EF4-FFF2-40B4-BE49-F238E27FC236}">
                <a16:creationId xmlns:a16="http://schemas.microsoft.com/office/drawing/2014/main" id="{6A53EA32-04F3-4679-A869-9475982B63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EE494E-D3E7-43B0-A769-B75CE1C3D9DD}"/>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324616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9CB68-79ED-4E4D-A0F1-818BCDD7C64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5FF81CF-E086-4FEC-9FA3-FC452F1013F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4F2F6F-9FF3-4D7E-9741-05E7184B727B}"/>
              </a:ext>
            </a:extLst>
          </p:cNvPr>
          <p:cNvSpPr>
            <a:spLocks noGrp="1"/>
          </p:cNvSpPr>
          <p:nvPr>
            <p:ph type="dt" sz="half" idx="10"/>
          </p:nvPr>
        </p:nvSpPr>
        <p:spPr/>
        <p:txBody>
          <a:bodyPr/>
          <a:lstStyle/>
          <a:p>
            <a:fld id="{2D16D6FC-01DC-4711-B5B4-D559D1DC1A2D}" type="datetimeFigureOut">
              <a:rPr lang="nl-NL" smtClean="0"/>
              <a:t>26-9-2020</a:t>
            </a:fld>
            <a:endParaRPr lang="nl-NL"/>
          </a:p>
        </p:txBody>
      </p:sp>
      <p:sp>
        <p:nvSpPr>
          <p:cNvPr id="5" name="Tijdelijke aanduiding voor voettekst 4">
            <a:extLst>
              <a:ext uri="{FF2B5EF4-FFF2-40B4-BE49-F238E27FC236}">
                <a16:creationId xmlns:a16="http://schemas.microsoft.com/office/drawing/2014/main" id="{1E856A91-09A9-4037-BBE7-75F197049D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0848B4-335C-4AF5-A1CA-90DCF82CDD08}"/>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2605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3BB8B9E-99DB-4312-93E7-32C31898C13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5B1C9D9-39B4-496D-A477-A6C619AA1F4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B15BC9-5FCB-4050-BEE2-9B2C852F86CE}"/>
              </a:ext>
            </a:extLst>
          </p:cNvPr>
          <p:cNvSpPr>
            <a:spLocks noGrp="1"/>
          </p:cNvSpPr>
          <p:nvPr>
            <p:ph type="dt" sz="half" idx="10"/>
          </p:nvPr>
        </p:nvSpPr>
        <p:spPr/>
        <p:txBody>
          <a:bodyPr/>
          <a:lstStyle/>
          <a:p>
            <a:fld id="{2D16D6FC-01DC-4711-B5B4-D559D1DC1A2D}" type="datetimeFigureOut">
              <a:rPr lang="nl-NL" smtClean="0"/>
              <a:t>26-9-2020</a:t>
            </a:fld>
            <a:endParaRPr lang="nl-NL"/>
          </a:p>
        </p:txBody>
      </p:sp>
      <p:sp>
        <p:nvSpPr>
          <p:cNvPr id="5" name="Tijdelijke aanduiding voor voettekst 4">
            <a:extLst>
              <a:ext uri="{FF2B5EF4-FFF2-40B4-BE49-F238E27FC236}">
                <a16:creationId xmlns:a16="http://schemas.microsoft.com/office/drawing/2014/main" id="{FED3FE78-09D0-44AE-9639-6B90EC94FD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8718CC-85FE-4288-B5B7-887EFF26C76D}"/>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248541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C7BE66-9C62-40CC-9F4C-BE0CDD0B190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E5E75E4-93D7-4027-9A46-0E6F647A037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42C6C0-49C3-4E7D-A4E9-9722C5C8CEB6}"/>
              </a:ext>
            </a:extLst>
          </p:cNvPr>
          <p:cNvSpPr>
            <a:spLocks noGrp="1"/>
          </p:cNvSpPr>
          <p:nvPr>
            <p:ph type="dt" sz="half" idx="10"/>
          </p:nvPr>
        </p:nvSpPr>
        <p:spPr/>
        <p:txBody>
          <a:bodyPr/>
          <a:lstStyle/>
          <a:p>
            <a:fld id="{2D16D6FC-01DC-4711-B5B4-D559D1DC1A2D}" type="datetimeFigureOut">
              <a:rPr lang="nl-NL" smtClean="0"/>
              <a:t>26-9-2020</a:t>
            </a:fld>
            <a:endParaRPr lang="nl-NL"/>
          </a:p>
        </p:txBody>
      </p:sp>
      <p:sp>
        <p:nvSpPr>
          <p:cNvPr id="5" name="Tijdelijke aanduiding voor voettekst 4">
            <a:extLst>
              <a:ext uri="{FF2B5EF4-FFF2-40B4-BE49-F238E27FC236}">
                <a16:creationId xmlns:a16="http://schemas.microsoft.com/office/drawing/2014/main" id="{8E49C17E-6988-43C0-A708-C521114F19C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FA8C14-5173-474A-9AEC-CE1E1AEA9F85}"/>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24296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54B25-8328-4972-811D-68A378A1F0F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067A56E-7DC5-4935-BCAC-C8ED5B4054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A1866CA-0870-4249-8B7E-2CE38CFBDF99}"/>
              </a:ext>
            </a:extLst>
          </p:cNvPr>
          <p:cNvSpPr>
            <a:spLocks noGrp="1"/>
          </p:cNvSpPr>
          <p:nvPr>
            <p:ph type="dt" sz="half" idx="10"/>
          </p:nvPr>
        </p:nvSpPr>
        <p:spPr/>
        <p:txBody>
          <a:bodyPr/>
          <a:lstStyle/>
          <a:p>
            <a:fld id="{2D16D6FC-01DC-4711-B5B4-D559D1DC1A2D}" type="datetimeFigureOut">
              <a:rPr lang="nl-NL" smtClean="0"/>
              <a:t>26-9-2020</a:t>
            </a:fld>
            <a:endParaRPr lang="nl-NL"/>
          </a:p>
        </p:txBody>
      </p:sp>
      <p:sp>
        <p:nvSpPr>
          <p:cNvPr id="5" name="Tijdelijke aanduiding voor voettekst 4">
            <a:extLst>
              <a:ext uri="{FF2B5EF4-FFF2-40B4-BE49-F238E27FC236}">
                <a16:creationId xmlns:a16="http://schemas.microsoft.com/office/drawing/2014/main" id="{D55A3ADF-4D19-45C8-A435-CAE6F5CFDC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B75D2C-6393-481C-BA06-1ADAC8F7680A}"/>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180723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AAD81B-7E87-4647-96D4-78D045AD34F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A8F377D-D8C9-4FED-950F-A7AE0281F9F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34087F3-CA56-421A-B8EF-01054658F00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9222543-528F-4CDC-933F-07BBB23BD4CD}"/>
              </a:ext>
            </a:extLst>
          </p:cNvPr>
          <p:cNvSpPr>
            <a:spLocks noGrp="1"/>
          </p:cNvSpPr>
          <p:nvPr>
            <p:ph type="dt" sz="half" idx="10"/>
          </p:nvPr>
        </p:nvSpPr>
        <p:spPr/>
        <p:txBody>
          <a:bodyPr/>
          <a:lstStyle/>
          <a:p>
            <a:fld id="{2D16D6FC-01DC-4711-B5B4-D559D1DC1A2D}" type="datetimeFigureOut">
              <a:rPr lang="nl-NL" smtClean="0"/>
              <a:t>26-9-2020</a:t>
            </a:fld>
            <a:endParaRPr lang="nl-NL"/>
          </a:p>
        </p:txBody>
      </p:sp>
      <p:sp>
        <p:nvSpPr>
          <p:cNvPr id="6" name="Tijdelijke aanduiding voor voettekst 5">
            <a:extLst>
              <a:ext uri="{FF2B5EF4-FFF2-40B4-BE49-F238E27FC236}">
                <a16:creationId xmlns:a16="http://schemas.microsoft.com/office/drawing/2014/main" id="{0D374EAA-C533-4D98-AC3D-D191A34F6D8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C0DB1D1-C7CA-45DF-8910-CED40D545113}"/>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213547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8F1FF9-9E73-4269-86B9-6DC44216A70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E477983-9A0A-4A3E-A414-E61DA1E6F0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4BF313D-306F-4CA1-B8DC-6278DC0DFC7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A1FD7FC-CE2F-4DB0-863B-F4F2FA0824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963EF09-5240-48D6-80E1-9AD33BDD275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078D42F-6391-421A-9356-3D0C97C39C1C}"/>
              </a:ext>
            </a:extLst>
          </p:cNvPr>
          <p:cNvSpPr>
            <a:spLocks noGrp="1"/>
          </p:cNvSpPr>
          <p:nvPr>
            <p:ph type="dt" sz="half" idx="10"/>
          </p:nvPr>
        </p:nvSpPr>
        <p:spPr/>
        <p:txBody>
          <a:bodyPr/>
          <a:lstStyle/>
          <a:p>
            <a:fld id="{2D16D6FC-01DC-4711-B5B4-D559D1DC1A2D}" type="datetimeFigureOut">
              <a:rPr lang="nl-NL" smtClean="0"/>
              <a:t>26-9-2020</a:t>
            </a:fld>
            <a:endParaRPr lang="nl-NL"/>
          </a:p>
        </p:txBody>
      </p:sp>
      <p:sp>
        <p:nvSpPr>
          <p:cNvPr id="8" name="Tijdelijke aanduiding voor voettekst 7">
            <a:extLst>
              <a:ext uri="{FF2B5EF4-FFF2-40B4-BE49-F238E27FC236}">
                <a16:creationId xmlns:a16="http://schemas.microsoft.com/office/drawing/2014/main" id="{78DD20BD-2DA5-4F05-B8FA-EFA6057C9E7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3820046-D4A4-4E2B-9546-9A38FC9F1F9E}"/>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408392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69E21-8E95-44C7-8DAC-172305D4259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6239BBE-92E3-429B-816D-43338F915198}"/>
              </a:ext>
            </a:extLst>
          </p:cNvPr>
          <p:cNvSpPr>
            <a:spLocks noGrp="1"/>
          </p:cNvSpPr>
          <p:nvPr>
            <p:ph type="dt" sz="half" idx="10"/>
          </p:nvPr>
        </p:nvSpPr>
        <p:spPr/>
        <p:txBody>
          <a:bodyPr/>
          <a:lstStyle/>
          <a:p>
            <a:fld id="{2D16D6FC-01DC-4711-B5B4-D559D1DC1A2D}" type="datetimeFigureOut">
              <a:rPr lang="nl-NL" smtClean="0"/>
              <a:t>26-9-2020</a:t>
            </a:fld>
            <a:endParaRPr lang="nl-NL"/>
          </a:p>
        </p:txBody>
      </p:sp>
      <p:sp>
        <p:nvSpPr>
          <p:cNvPr id="4" name="Tijdelijke aanduiding voor voettekst 3">
            <a:extLst>
              <a:ext uri="{FF2B5EF4-FFF2-40B4-BE49-F238E27FC236}">
                <a16:creationId xmlns:a16="http://schemas.microsoft.com/office/drawing/2014/main" id="{F51E47D3-CC58-4B16-A43F-73FC79093D1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9F80F63-1F8B-482C-843A-45A41BBD26F4}"/>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259961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9DBEC42-6840-422C-985A-344B0F4805C3}"/>
              </a:ext>
            </a:extLst>
          </p:cNvPr>
          <p:cNvSpPr>
            <a:spLocks noGrp="1"/>
          </p:cNvSpPr>
          <p:nvPr>
            <p:ph type="dt" sz="half" idx="10"/>
          </p:nvPr>
        </p:nvSpPr>
        <p:spPr/>
        <p:txBody>
          <a:bodyPr/>
          <a:lstStyle/>
          <a:p>
            <a:fld id="{2D16D6FC-01DC-4711-B5B4-D559D1DC1A2D}" type="datetimeFigureOut">
              <a:rPr lang="nl-NL" smtClean="0"/>
              <a:t>26-9-2020</a:t>
            </a:fld>
            <a:endParaRPr lang="nl-NL"/>
          </a:p>
        </p:txBody>
      </p:sp>
      <p:sp>
        <p:nvSpPr>
          <p:cNvPr id="3" name="Tijdelijke aanduiding voor voettekst 2">
            <a:extLst>
              <a:ext uri="{FF2B5EF4-FFF2-40B4-BE49-F238E27FC236}">
                <a16:creationId xmlns:a16="http://schemas.microsoft.com/office/drawing/2014/main" id="{1FCEE82A-79F8-4F30-90BD-243F67A2338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27D828D-C7CD-4D25-9050-37721BB8293B}"/>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895430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0F920-3C5C-4456-A14F-169023A1071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ACD17C5-1899-4A7A-8805-A425D66FCC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3E3CA1D-F286-4AC3-831C-80C1A5FE2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A8FBCC8-A17C-48E9-8597-F7BBB6A2F579}"/>
              </a:ext>
            </a:extLst>
          </p:cNvPr>
          <p:cNvSpPr>
            <a:spLocks noGrp="1"/>
          </p:cNvSpPr>
          <p:nvPr>
            <p:ph type="dt" sz="half" idx="10"/>
          </p:nvPr>
        </p:nvSpPr>
        <p:spPr/>
        <p:txBody>
          <a:bodyPr/>
          <a:lstStyle/>
          <a:p>
            <a:fld id="{2D16D6FC-01DC-4711-B5B4-D559D1DC1A2D}" type="datetimeFigureOut">
              <a:rPr lang="nl-NL" smtClean="0"/>
              <a:t>26-9-2020</a:t>
            </a:fld>
            <a:endParaRPr lang="nl-NL"/>
          </a:p>
        </p:txBody>
      </p:sp>
      <p:sp>
        <p:nvSpPr>
          <p:cNvPr id="6" name="Tijdelijke aanduiding voor voettekst 5">
            <a:extLst>
              <a:ext uri="{FF2B5EF4-FFF2-40B4-BE49-F238E27FC236}">
                <a16:creationId xmlns:a16="http://schemas.microsoft.com/office/drawing/2014/main" id="{48709067-DD12-429A-BCD6-D84E18107AB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9B85AAB-F7D4-4676-A7C1-7F6FA62C0CDF}"/>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331455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E83925-5A43-47F3-88A4-35E964A1A6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44B8320-9E40-4D22-A19C-818B15011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066D61A-E7FA-4FDC-BD98-D57EF585A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621B047-7466-4681-A6B8-B958DE081B38}"/>
              </a:ext>
            </a:extLst>
          </p:cNvPr>
          <p:cNvSpPr>
            <a:spLocks noGrp="1"/>
          </p:cNvSpPr>
          <p:nvPr>
            <p:ph type="dt" sz="half" idx="10"/>
          </p:nvPr>
        </p:nvSpPr>
        <p:spPr/>
        <p:txBody>
          <a:bodyPr/>
          <a:lstStyle/>
          <a:p>
            <a:fld id="{2D16D6FC-01DC-4711-B5B4-D559D1DC1A2D}" type="datetimeFigureOut">
              <a:rPr lang="nl-NL" smtClean="0"/>
              <a:t>26-9-2020</a:t>
            </a:fld>
            <a:endParaRPr lang="nl-NL"/>
          </a:p>
        </p:txBody>
      </p:sp>
      <p:sp>
        <p:nvSpPr>
          <p:cNvPr id="6" name="Tijdelijke aanduiding voor voettekst 5">
            <a:extLst>
              <a:ext uri="{FF2B5EF4-FFF2-40B4-BE49-F238E27FC236}">
                <a16:creationId xmlns:a16="http://schemas.microsoft.com/office/drawing/2014/main" id="{DD60F34D-4856-4B66-A46E-3B9DD0A2B4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516C982-499B-4451-BD62-14B60C232A40}"/>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117521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9143315-C205-4AB9-970F-8AEFFD13D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B8F8D2C-016F-4691-8637-F43D371B6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4AFE32-0A41-4CC9-9D76-D585306F32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6D6FC-01DC-4711-B5B4-D559D1DC1A2D}" type="datetimeFigureOut">
              <a:rPr lang="nl-NL" smtClean="0"/>
              <a:t>26-9-2020</a:t>
            </a:fld>
            <a:endParaRPr lang="nl-NL"/>
          </a:p>
        </p:txBody>
      </p:sp>
      <p:sp>
        <p:nvSpPr>
          <p:cNvPr id="5" name="Tijdelijke aanduiding voor voettekst 4">
            <a:extLst>
              <a:ext uri="{FF2B5EF4-FFF2-40B4-BE49-F238E27FC236}">
                <a16:creationId xmlns:a16="http://schemas.microsoft.com/office/drawing/2014/main" id="{F71142B1-099E-43B6-8A53-AF7EC84C1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0352B13-D6E7-4829-A822-7AABB2F63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C8495-8E23-4B17-8EE6-9C4A821337E0}" type="slidenum">
              <a:rPr lang="nl-NL" smtClean="0"/>
              <a:t>‹nr.›</a:t>
            </a:fld>
            <a:endParaRPr lang="nl-NL"/>
          </a:p>
        </p:txBody>
      </p:sp>
    </p:spTree>
    <p:extLst>
      <p:ext uri="{BB962C8B-B14F-4D97-AF65-F5344CB8AC3E}">
        <p14:creationId xmlns:p14="http://schemas.microsoft.com/office/powerpoint/2010/main" val="2095779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AED5F4C-DD8D-4D0B-8492-4E8CED741534}"/>
              </a:ext>
            </a:extLst>
          </p:cNvPr>
          <p:cNvSpPr>
            <a:spLocks noGrp="1"/>
          </p:cNvSpPr>
          <p:nvPr>
            <p:ph type="ctrTitle"/>
          </p:nvPr>
        </p:nvSpPr>
        <p:spPr>
          <a:xfrm>
            <a:off x="838200" y="728662"/>
            <a:ext cx="3785513" cy="3728853"/>
          </a:xfrm>
          <a:noFill/>
        </p:spPr>
        <p:txBody>
          <a:bodyPr>
            <a:normAutofit/>
          </a:bodyPr>
          <a:lstStyle/>
          <a:p>
            <a:pPr algn="l"/>
            <a:r>
              <a:rPr lang="nl-NL" sz="4800" b="1" dirty="0">
                <a:solidFill>
                  <a:schemeClr val="accent1">
                    <a:lumMod val="75000"/>
                  </a:schemeClr>
                </a:solidFill>
              </a:rPr>
              <a:t>Beeldvormend onderzoek</a:t>
            </a:r>
          </a:p>
        </p:txBody>
      </p:sp>
      <p:sp>
        <p:nvSpPr>
          <p:cNvPr id="3" name="Ondertitel 2">
            <a:extLst>
              <a:ext uri="{FF2B5EF4-FFF2-40B4-BE49-F238E27FC236}">
                <a16:creationId xmlns:a16="http://schemas.microsoft.com/office/drawing/2014/main" id="{3998F3D3-76A5-40B0-89AC-251D793FEBDF}"/>
              </a:ext>
            </a:extLst>
          </p:cNvPr>
          <p:cNvSpPr>
            <a:spLocks noGrp="1"/>
          </p:cNvSpPr>
          <p:nvPr>
            <p:ph type="subTitle" idx="1"/>
          </p:nvPr>
        </p:nvSpPr>
        <p:spPr>
          <a:xfrm>
            <a:off x="838200" y="4629235"/>
            <a:ext cx="3785514" cy="1680298"/>
          </a:xfrm>
          <a:noFill/>
        </p:spPr>
        <p:txBody>
          <a:bodyPr>
            <a:normAutofit/>
          </a:bodyPr>
          <a:lstStyle/>
          <a:p>
            <a:pPr algn="l"/>
            <a:r>
              <a:rPr lang="nl-NL" dirty="0"/>
              <a:t>Aanvullend onderzoek</a:t>
            </a:r>
          </a:p>
          <a:p>
            <a:pPr algn="l"/>
            <a:r>
              <a:rPr lang="nl-NL" dirty="0"/>
              <a:t>26-09-2020</a:t>
            </a:r>
          </a:p>
        </p:txBody>
      </p:sp>
      <p:pic>
        <p:nvPicPr>
          <p:cNvPr id="6" name="Afbeelding 5">
            <a:extLst>
              <a:ext uri="{FF2B5EF4-FFF2-40B4-BE49-F238E27FC236}">
                <a16:creationId xmlns:a16="http://schemas.microsoft.com/office/drawing/2014/main" id="{BAEBE87D-8303-4E0B-901B-591CBCF9C2C9}"/>
              </a:ext>
            </a:extLst>
          </p:cNvPr>
          <p:cNvPicPr>
            <a:picLocks noChangeAspect="1"/>
          </p:cNvPicPr>
          <p:nvPr/>
        </p:nvPicPr>
        <p:blipFill rotWithShape="1">
          <a:blip r:embed="rId2"/>
          <a:srcRect r="1291"/>
          <a:stretch/>
        </p:blipFill>
        <p:spPr>
          <a:xfrm>
            <a:off x="5009505" y="10"/>
            <a:ext cx="7182495" cy="6857990"/>
          </a:xfrm>
          <a:prstGeom prst="rect">
            <a:avLst/>
          </a:prstGeom>
        </p:spPr>
      </p:pic>
    </p:spTree>
    <p:extLst>
      <p:ext uri="{BB962C8B-B14F-4D97-AF65-F5344CB8AC3E}">
        <p14:creationId xmlns:p14="http://schemas.microsoft.com/office/powerpoint/2010/main" val="107013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3F7E6-327A-435A-B1BC-E9476CA6409C}"/>
              </a:ext>
            </a:extLst>
          </p:cNvPr>
          <p:cNvSpPr>
            <a:spLocks noGrp="1"/>
          </p:cNvSpPr>
          <p:nvPr>
            <p:ph type="title"/>
          </p:nvPr>
        </p:nvSpPr>
        <p:spPr/>
        <p:txBody>
          <a:bodyPr>
            <a:normAutofit/>
          </a:bodyPr>
          <a:lstStyle/>
          <a:p>
            <a:r>
              <a:rPr lang="nl-NL" sz="3600" b="1" dirty="0">
                <a:solidFill>
                  <a:schemeClr val="accent1">
                    <a:lumMod val="75000"/>
                  </a:schemeClr>
                </a:solidFill>
              </a:rPr>
              <a:t>MRI</a:t>
            </a:r>
          </a:p>
        </p:txBody>
      </p:sp>
      <p:pic>
        <p:nvPicPr>
          <p:cNvPr id="4" name="Tijdelijke aanduiding voor inhoud 3">
            <a:extLst>
              <a:ext uri="{FF2B5EF4-FFF2-40B4-BE49-F238E27FC236}">
                <a16:creationId xmlns:a16="http://schemas.microsoft.com/office/drawing/2014/main" id="{DA9F908F-C330-4F4F-A8A5-A676F53C3BF7}"/>
              </a:ext>
            </a:extLst>
          </p:cNvPr>
          <p:cNvPicPr>
            <a:picLocks noGrp="1" noChangeAspect="1"/>
          </p:cNvPicPr>
          <p:nvPr>
            <p:ph idx="1"/>
          </p:nvPr>
        </p:nvPicPr>
        <p:blipFill>
          <a:blip r:embed="rId2"/>
          <a:stretch>
            <a:fillRect/>
          </a:stretch>
        </p:blipFill>
        <p:spPr>
          <a:xfrm>
            <a:off x="742632" y="1866990"/>
            <a:ext cx="6293999" cy="4188370"/>
          </a:xfrm>
          <a:prstGeom prst="rect">
            <a:avLst/>
          </a:prstGeom>
        </p:spPr>
      </p:pic>
      <p:pic>
        <p:nvPicPr>
          <p:cNvPr id="5" name="Afbeelding 4">
            <a:extLst>
              <a:ext uri="{FF2B5EF4-FFF2-40B4-BE49-F238E27FC236}">
                <a16:creationId xmlns:a16="http://schemas.microsoft.com/office/drawing/2014/main" id="{E149C482-1AB4-4ADD-BD86-51D61F2276DD}"/>
              </a:ext>
            </a:extLst>
          </p:cNvPr>
          <p:cNvPicPr>
            <a:picLocks noChangeAspect="1"/>
          </p:cNvPicPr>
          <p:nvPr/>
        </p:nvPicPr>
        <p:blipFill>
          <a:blip r:embed="rId3"/>
          <a:stretch>
            <a:fillRect/>
          </a:stretch>
        </p:blipFill>
        <p:spPr>
          <a:xfrm>
            <a:off x="7428178" y="1866990"/>
            <a:ext cx="3925622" cy="4159718"/>
          </a:xfrm>
          <a:prstGeom prst="rect">
            <a:avLst/>
          </a:prstGeom>
        </p:spPr>
      </p:pic>
    </p:spTree>
    <p:extLst>
      <p:ext uri="{BB962C8B-B14F-4D97-AF65-F5344CB8AC3E}">
        <p14:creationId xmlns:p14="http://schemas.microsoft.com/office/powerpoint/2010/main" val="66441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E6A7BA9-5AD9-44EE-924E-D85909D75617}"/>
              </a:ext>
            </a:extLst>
          </p:cNvPr>
          <p:cNvSpPr>
            <a:spLocks noGrp="1"/>
          </p:cNvSpPr>
          <p:nvPr>
            <p:ph type="title"/>
          </p:nvPr>
        </p:nvSpPr>
        <p:spPr>
          <a:xfrm>
            <a:off x="643466" y="321734"/>
            <a:ext cx="6891187" cy="1135737"/>
          </a:xfrm>
        </p:spPr>
        <p:txBody>
          <a:bodyPr>
            <a:normAutofit/>
          </a:bodyPr>
          <a:lstStyle/>
          <a:p>
            <a:r>
              <a:rPr lang="nl-NL" sz="3600" b="1" dirty="0">
                <a:solidFill>
                  <a:schemeClr val="accent1">
                    <a:lumMod val="75000"/>
                  </a:schemeClr>
                </a:solidFill>
              </a:rPr>
              <a:t>Scintigrafie</a:t>
            </a:r>
          </a:p>
        </p:txBody>
      </p:sp>
      <p:sp>
        <p:nvSpPr>
          <p:cNvPr id="3" name="Tijdelijke aanduiding voor inhoud 2">
            <a:extLst>
              <a:ext uri="{FF2B5EF4-FFF2-40B4-BE49-F238E27FC236}">
                <a16:creationId xmlns:a16="http://schemas.microsoft.com/office/drawing/2014/main" id="{B67414BE-92D7-40DE-95B1-6050C08DAF98}"/>
              </a:ext>
            </a:extLst>
          </p:cNvPr>
          <p:cNvSpPr>
            <a:spLocks noGrp="1"/>
          </p:cNvSpPr>
          <p:nvPr>
            <p:ph idx="1"/>
          </p:nvPr>
        </p:nvSpPr>
        <p:spPr>
          <a:xfrm>
            <a:off x="643467" y="1782981"/>
            <a:ext cx="6891187" cy="4393982"/>
          </a:xfrm>
        </p:spPr>
        <p:txBody>
          <a:bodyPr>
            <a:normAutofit/>
          </a:bodyPr>
          <a:lstStyle/>
          <a:p>
            <a:pPr marL="0" indent="0">
              <a:buNone/>
            </a:pPr>
            <a:r>
              <a:rPr lang="nl-NL" sz="2400" b="1" dirty="0"/>
              <a:t>Techniek</a:t>
            </a:r>
            <a:r>
              <a:rPr lang="nl-NL" sz="2400" dirty="0"/>
              <a:t>: In het lichaam wordt een geringe hoeveelheid radioactiviteit (stof) gebracht. Dan kan worden gevolgd waar die stof naar toe gaat en hoe snel</a:t>
            </a:r>
          </a:p>
          <a:p>
            <a:pPr marL="0" indent="0">
              <a:buNone/>
            </a:pPr>
            <a:endParaRPr lang="nl-NL" sz="2400" b="1" dirty="0"/>
          </a:p>
          <a:p>
            <a:pPr marL="0" indent="0">
              <a:buNone/>
            </a:pPr>
            <a:r>
              <a:rPr lang="nl-NL" sz="2400" b="1" dirty="0"/>
              <a:t>Belasting en risico’s van scintigrafie. </a:t>
            </a:r>
            <a:r>
              <a:rPr lang="nl-NL" sz="2400" dirty="0"/>
              <a:t>Patiënt krijgt een prik, infuus of katheter. Contra-indicaties zwangerschap en borstvoeding.</a:t>
            </a:r>
          </a:p>
          <a:p>
            <a:pPr marL="0" indent="0">
              <a:buNone/>
            </a:pPr>
            <a:endParaRPr lang="nl-NL" sz="2400" dirty="0"/>
          </a:p>
          <a:p>
            <a:pPr marL="0" indent="0">
              <a:buNone/>
            </a:pPr>
            <a:r>
              <a:rPr lang="nl-NL" sz="2400" dirty="0"/>
              <a:t>Afbeelding: skeletscintigrafie</a:t>
            </a:r>
          </a:p>
          <a:p>
            <a:pPr marL="0" indent="0">
              <a:buNone/>
            </a:pPr>
            <a:endParaRPr lang="nl-NL" sz="2000" dirty="0"/>
          </a:p>
          <a:p>
            <a:pPr marL="0" indent="0">
              <a:buNone/>
            </a:pPr>
            <a:endParaRPr lang="nl-NL" sz="2000" dirty="0"/>
          </a:p>
        </p:txBody>
      </p:sp>
      <p:sp>
        <p:nvSpPr>
          <p:cNvPr id="57" name="Isosceles Triangle 5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CDD984F9-CA82-4386-BFEF-45CCCF4A6ACD}"/>
              </a:ext>
            </a:extLst>
          </p:cNvPr>
          <p:cNvPicPr>
            <a:picLocks noChangeAspect="1"/>
          </p:cNvPicPr>
          <p:nvPr/>
        </p:nvPicPr>
        <p:blipFill rotWithShape="1">
          <a:blip r:embed="rId2"/>
          <a:srcRect r="2" b="15588"/>
          <a:stretch/>
        </p:blipFill>
        <p:spPr>
          <a:xfrm>
            <a:off x="8129873" y="10"/>
            <a:ext cx="4062128" cy="6857990"/>
          </a:xfrm>
          <a:prstGeom prst="rect">
            <a:avLst/>
          </a:prstGeom>
        </p:spPr>
      </p:pic>
      <p:grpSp>
        <p:nvGrpSpPr>
          <p:cNvPr id="61" name="Group 6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62" name="Rectangle 6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9370808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E6A7BA9-5AD9-44EE-924E-D85909D75617}"/>
              </a:ext>
            </a:extLst>
          </p:cNvPr>
          <p:cNvSpPr>
            <a:spLocks noGrp="1"/>
          </p:cNvSpPr>
          <p:nvPr>
            <p:ph type="title"/>
          </p:nvPr>
        </p:nvSpPr>
        <p:spPr>
          <a:xfrm>
            <a:off x="643467" y="321734"/>
            <a:ext cx="10905066" cy="1135737"/>
          </a:xfrm>
        </p:spPr>
        <p:txBody>
          <a:bodyPr>
            <a:normAutofit/>
          </a:bodyPr>
          <a:lstStyle/>
          <a:p>
            <a:endParaRPr lang="nl-NL" sz="3600" dirty="0"/>
          </a:p>
        </p:txBody>
      </p:sp>
      <p:sp>
        <p:nvSpPr>
          <p:cNvPr id="3" name="Tijdelijke aanduiding voor inhoud 2">
            <a:extLst>
              <a:ext uri="{FF2B5EF4-FFF2-40B4-BE49-F238E27FC236}">
                <a16:creationId xmlns:a16="http://schemas.microsoft.com/office/drawing/2014/main" id="{B67414BE-92D7-40DE-95B1-6050C08DAF98}"/>
              </a:ext>
            </a:extLst>
          </p:cNvPr>
          <p:cNvSpPr>
            <a:spLocks noGrp="1"/>
          </p:cNvSpPr>
          <p:nvPr>
            <p:ph idx="1"/>
          </p:nvPr>
        </p:nvSpPr>
        <p:spPr>
          <a:xfrm>
            <a:off x="576792" y="1750891"/>
            <a:ext cx="10905066" cy="4393982"/>
          </a:xfrm>
        </p:spPr>
        <p:txBody>
          <a:bodyPr>
            <a:normAutofit/>
          </a:bodyPr>
          <a:lstStyle/>
          <a:p>
            <a:pPr marL="0" indent="0">
              <a:buNone/>
            </a:pPr>
            <a:endParaRPr lang="nl-NL" sz="24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1723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81149-48A6-4194-8EB1-7396C8602915}"/>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1DEABE91-7112-46BB-A3BB-6B5DC7C91C6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75920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E6A7BA9-5AD9-44EE-924E-D85909D75617}"/>
              </a:ext>
            </a:extLst>
          </p:cNvPr>
          <p:cNvSpPr>
            <a:spLocks noGrp="1"/>
          </p:cNvSpPr>
          <p:nvPr>
            <p:ph type="title"/>
          </p:nvPr>
        </p:nvSpPr>
        <p:spPr>
          <a:xfrm>
            <a:off x="643467" y="321734"/>
            <a:ext cx="10905066" cy="1135737"/>
          </a:xfrm>
        </p:spPr>
        <p:txBody>
          <a:bodyPr>
            <a:normAutofit/>
          </a:bodyPr>
          <a:lstStyle/>
          <a:p>
            <a:r>
              <a:rPr lang="nl-NL" sz="3600" b="1" dirty="0">
                <a:solidFill>
                  <a:schemeClr val="accent1">
                    <a:lumMod val="75000"/>
                  </a:schemeClr>
                </a:solidFill>
              </a:rPr>
              <a:t>Beeldvormend onderzoek</a:t>
            </a:r>
          </a:p>
        </p:txBody>
      </p:sp>
      <p:sp>
        <p:nvSpPr>
          <p:cNvPr id="3" name="Tijdelijke aanduiding voor inhoud 2">
            <a:extLst>
              <a:ext uri="{FF2B5EF4-FFF2-40B4-BE49-F238E27FC236}">
                <a16:creationId xmlns:a16="http://schemas.microsoft.com/office/drawing/2014/main" id="{B67414BE-92D7-40DE-95B1-6050C08DAF98}"/>
              </a:ext>
            </a:extLst>
          </p:cNvPr>
          <p:cNvSpPr>
            <a:spLocks noGrp="1"/>
          </p:cNvSpPr>
          <p:nvPr>
            <p:ph idx="1"/>
          </p:nvPr>
        </p:nvSpPr>
        <p:spPr>
          <a:xfrm>
            <a:off x="643467" y="1782981"/>
            <a:ext cx="10905066" cy="4393982"/>
          </a:xfrm>
        </p:spPr>
        <p:txBody>
          <a:bodyPr>
            <a:normAutofit/>
          </a:bodyPr>
          <a:lstStyle/>
          <a:p>
            <a:pPr marL="0" indent="0">
              <a:buNone/>
            </a:pPr>
            <a:r>
              <a:rPr lang="nl-NL" sz="2400" b="1" dirty="0"/>
              <a:t>Wat is beeldvormend onderzoek?</a:t>
            </a:r>
          </a:p>
          <a:p>
            <a:pPr marL="0" indent="0">
              <a:buNone/>
            </a:pPr>
            <a:r>
              <a:rPr lang="nl-NL" sz="2400" dirty="0"/>
              <a:t>Onderzoek waarbij een afbeelding van een gebied in het lichaam wordt verkregen.</a:t>
            </a:r>
          </a:p>
          <a:p>
            <a:pPr marL="0" indent="0">
              <a:buNone/>
            </a:pPr>
            <a:endParaRPr lang="nl-NL" sz="2400" dirty="0"/>
          </a:p>
          <a:p>
            <a:pPr marL="0" indent="0">
              <a:buNone/>
            </a:pPr>
            <a:r>
              <a:rPr lang="nl-NL" sz="2400" b="1" dirty="0"/>
              <a:t>Vier soorten beeldvormend onderzoek</a:t>
            </a:r>
          </a:p>
          <a:p>
            <a:pPr marL="514350" indent="-514350">
              <a:buFont typeface="+mj-lt"/>
              <a:buAutoNum type="arabicPeriod"/>
            </a:pPr>
            <a:r>
              <a:rPr lang="nl-NL" sz="2400" dirty="0"/>
              <a:t>Echo (geluidsgolven);</a:t>
            </a:r>
          </a:p>
          <a:p>
            <a:pPr marL="514350" indent="-514350">
              <a:buFont typeface="+mj-lt"/>
              <a:buAutoNum type="arabicPeriod"/>
            </a:pPr>
            <a:r>
              <a:rPr lang="nl-NL" sz="2400" dirty="0"/>
              <a:t>X (röntgenstraling);</a:t>
            </a:r>
          </a:p>
          <a:p>
            <a:pPr marL="514350" indent="-514350">
              <a:buFont typeface="+mj-lt"/>
              <a:buAutoNum type="arabicPeriod"/>
            </a:pPr>
            <a:r>
              <a:rPr lang="nl-NL" sz="2400" dirty="0"/>
              <a:t>CT (röntgenstraling);</a:t>
            </a:r>
          </a:p>
          <a:p>
            <a:pPr marL="514350" indent="-514350">
              <a:buFont typeface="+mj-lt"/>
              <a:buAutoNum type="arabicPeriod"/>
            </a:pPr>
            <a:r>
              <a:rPr lang="nl-NL" sz="2400" dirty="0"/>
              <a:t>MRI (magnetische velden)</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7783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401DFD7-1BA3-46CE-8391-3B695585914A}"/>
              </a:ext>
            </a:extLst>
          </p:cNvPr>
          <p:cNvSpPr>
            <a:spLocks noGrp="1"/>
          </p:cNvSpPr>
          <p:nvPr>
            <p:ph type="title"/>
          </p:nvPr>
        </p:nvSpPr>
        <p:spPr>
          <a:xfrm>
            <a:off x="643467" y="321734"/>
            <a:ext cx="5136416" cy="1135737"/>
          </a:xfrm>
        </p:spPr>
        <p:txBody>
          <a:bodyPr>
            <a:normAutofit/>
          </a:bodyPr>
          <a:lstStyle/>
          <a:p>
            <a:r>
              <a:rPr lang="nl-NL" sz="3600" b="1" dirty="0">
                <a:solidFill>
                  <a:schemeClr val="accent1">
                    <a:lumMod val="75000"/>
                  </a:schemeClr>
                </a:solidFill>
              </a:rPr>
              <a:t>1. Echografie</a:t>
            </a:r>
          </a:p>
        </p:txBody>
      </p:sp>
      <p:sp>
        <p:nvSpPr>
          <p:cNvPr id="3" name="Tijdelijke aanduiding voor inhoud 2">
            <a:extLst>
              <a:ext uri="{FF2B5EF4-FFF2-40B4-BE49-F238E27FC236}">
                <a16:creationId xmlns:a16="http://schemas.microsoft.com/office/drawing/2014/main" id="{70B788F6-7222-4C16-BF3C-5B570EEA84A3}"/>
              </a:ext>
            </a:extLst>
          </p:cNvPr>
          <p:cNvSpPr>
            <a:spLocks noGrp="1"/>
          </p:cNvSpPr>
          <p:nvPr>
            <p:ph idx="1"/>
          </p:nvPr>
        </p:nvSpPr>
        <p:spPr>
          <a:xfrm>
            <a:off x="643468" y="1782981"/>
            <a:ext cx="5136416" cy="4393982"/>
          </a:xfrm>
        </p:spPr>
        <p:txBody>
          <a:bodyPr>
            <a:normAutofit fontScale="92500" lnSpcReduction="20000"/>
          </a:bodyPr>
          <a:lstStyle/>
          <a:p>
            <a:pPr marL="0" indent="0">
              <a:buNone/>
            </a:pPr>
            <a:r>
              <a:rPr lang="nl-NL" sz="2600" dirty="0"/>
              <a:t>Een echokop zendt ultrageluid uit en de geluidsgolven kaatsen terug (echo) naar de echokop en worden dan omgezet in een afbeelding</a:t>
            </a:r>
          </a:p>
          <a:p>
            <a:endParaRPr lang="nl-NL" sz="2600" dirty="0"/>
          </a:p>
          <a:p>
            <a:pPr marL="0" indent="0">
              <a:buNone/>
            </a:pPr>
            <a:r>
              <a:rPr lang="nl-NL" sz="2600" b="1" dirty="0"/>
              <a:t>Voorbeelden:</a:t>
            </a:r>
            <a:r>
              <a:rPr lang="nl-NL" sz="2600" dirty="0"/>
              <a:t> echografie buik, hart en bloedvaten, urinewegen en pretecho</a:t>
            </a:r>
          </a:p>
          <a:p>
            <a:endParaRPr lang="nl-NL" sz="2600" dirty="0"/>
          </a:p>
          <a:p>
            <a:pPr marL="0" indent="0">
              <a:buNone/>
            </a:pPr>
            <a:r>
              <a:rPr lang="nl-NL" sz="2600" b="1" dirty="0"/>
              <a:t>Belasting en risico’s;  </a:t>
            </a:r>
            <a:r>
              <a:rPr lang="nl-NL" sz="2600" dirty="0"/>
              <a:t>geen risico, niet belastend (behalve bij transrectale, transvaginale en echografie via slokdarm bij onderzoek hart)</a:t>
            </a:r>
          </a:p>
          <a:p>
            <a:endParaRPr lang="nl-NL" sz="2400" dirty="0"/>
          </a:p>
          <a:p>
            <a:r>
              <a:rPr lang="nl-NL" sz="1900" dirty="0"/>
              <a:t>.</a:t>
            </a:r>
          </a:p>
        </p:txBody>
      </p:sp>
      <p:pic>
        <p:nvPicPr>
          <p:cNvPr id="5" name="Afbeelding 4">
            <a:extLst>
              <a:ext uri="{FF2B5EF4-FFF2-40B4-BE49-F238E27FC236}">
                <a16:creationId xmlns:a16="http://schemas.microsoft.com/office/drawing/2014/main" id="{9EBF1ED2-CF59-416A-9BFA-CA85286D9021}"/>
              </a:ext>
            </a:extLst>
          </p:cNvPr>
          <p:cNvPicPr>
            <a:picLocks noChangeAspect="1"/>
          </p:cNvPicPr>
          <p:nvPr/>
        </p:nvPicPr>
        <p:blipFill rotWithShape="1">
          <a:blip r:embed="rId2"/>
          <a:srcRect r="2" b="20900"/>
          <a:stretch/>
        </p:blipFill>
        <p:spPr>
          <a:xfrm>
            <a:off x="6412117" y="-2"/>
            <a:ext cx="5779884" cy="3429000"/>
          </a:xfrm>
          <a:prstGeom prst="rect">
            <a:avLst/>
          </a:prstGeom>
        </p:spPr>
      </p:pic>
      <p:grpSp>
        <p:nvGrpSpPr>
          <p:cNvPr id="19"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5331F902-30C8-4436-8A90-7E7F332711F3}"/>
              </a:ext>
            </a:extLst>
          </p:cNvPr>
          <p:cNvPicPr>
            <a:picLocks noChangeAspect="1"/>
          </p:cNvPicPr>
          <p:nvPr/>
        </p:nvPicPr>
        <p:blipFill rotWithShape="1">
          <a:blip r:embed="rId3"/>
          <a:srcRect t="9233" r="2" b="6318"/>
          <a:stretch/>
        </p:blipFill>
        <p:spPr>
          <a:xfrm>
            <a:off x="6412116" y="3429002"/>
            <a:ext cx="5779884" cy="3428999"/>
          </a:xfrm>
          <a:prstGeom prst="rect">
            <a:avLst/>
          </a:prstGeom>
        </p:spPr>
      </p:pic>
    </p:spTree>
    <p:extLst>
      <p:ext uri="{BB962C8B-B14F-4D97-AF65-F5344CB8AC3E}">
        <p14:creationId xmlns:p14="http://schemas.microsoft.com/office/powerpoint/2010/main" val="395352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E6A7BA9-5AD9-44EE-924E-D85909D75617}"/>
              </a:ext>
            </a:extLst>
          </p:cNvPr>
          <p:cNvSpPr>
            <a:spLocks noGrp="1"/>
          </p:cNvSpPr>
          <p:nvPr>
            <p:ph type="title"/>
          </p:nvPr>
        </p:nvSpPr>
        <p:spPr>
          <a:xfrm>
            <a:off x="643467" y="321734"/>
            <a:ext cx="10905066" cy="1135737"/>
          </a:xfrm>
        </p:spPr>
        <p:txBody>
          <a:bodyPr>
            <a:normAutofit/>
          </a:bodyPr>
          <a:lstStyle/>
          <a:p>
            <a:r>
              <a:rPr lang="nl-NL" sz="3600" b="1" dirty="0">
                <a:solidFill>
                  <a:schemeClr val="accent1">
                    <a:lumMod val="75000"/>
                  </a:schemeClr>
                </a:solidFill>
              </a:rPr>
              <a:t>2. Röntgenonderzoek</a:t>
            </a:r>
          </a:p>
        </p:txBody>
      </p:sp>
      <p:sp>
        <p:nvSpPr>
          <p:cNvPr id="3" name="Tijdelijke aanduiding voor inhoud 2">
            <a:extLst>
              <a:ext uri="{FF2B5EF4-FFF2-40B4-BE49-F238E27FC236}">
                <a16:creationId xmlns:a16="http://schemas.microsoft.com/office/drawing/2014/main" id="{B67414BE-92D7-40DE-95B1-6050C08DAF98}"/>
              </a:ext>
            </a:extLst>
          </p:cNvPr>
          <p:cNvSpPr>
            <a:spLocks noGrp="1"/>
          </p:cNvSpPr>
          <p:nvPr>
            <p:ph idx="1"/>
          </p:nvPr>
        </p:nvSpPr>
        <p:spPr>
          <a:xfrm>
            <a:off x="643467" y="1782981"/>
            <a:ext cx="10905066" cy="4393982"/>
          </a:xfrm>
        </p:spPr>
        <p:txBody>
          <a:bodyPr>
            <a:normAutofit/>
          </a:bodyPr>
          <a:lstStyle/>
          <a:p>
            <a:pPr marL="0" lvl="0" indent="0">
              <a:buNone/>
            </a:pPr>
            <a:r>
              <a:rPr lang="nl-NL" sz="2400" b="1" dirty="0">
                <a:solidFill>
                  <a:prstClr val="black"/>
                </a:solidFill>
              </a:rPr>
              <a:t>Techniek:</a:t>
            </a:r>
            <a:r>
              <a:rPr lang="nl-NL" sz="2400" dirty="0">
                <a:solidFill>
                  <a:prstClr val="black"/>
                </a:solidFill>
              </a:rPr>
              <a:t> Hierbij worden röntgenstralen (X-stralen) gebruikt. Deze stralen dringen dwars door het lichaam en worden in wisselende mate tegengehouden. Bot houdt heel veel tegen, vocht en weefsel een beetje, lucht niets.</a:t>
            </a:r>
          </a:p>
          <a:p>
            <a:pPr lvl="0"/>
            <a:endParaRPr lang="nl-NL" sz="2400" dirty="0">
              <a:solidFill>
                <a:prstClr val="black"/>
              </a:solidFill>
            </a:endParaRPr>
          </a:p>
          <a:p>
            <a:pPr marL="0" lvl="0" indent="0">
              <a:buNone/>
            </a:pPr>
            <a:r>
              <a:rPr lang="nl-NL" sz="2400" b="1" dirty="0">
                <a:solidFill>
                  <a:prstClr val="black"/>
                </a:solidFill>
              </a:rPr>
              <a:t>Voorbeelden</a:t>
            </a:r>
            <a:r>
              <a:rPr lang="nl-NL" sz="2400" dirty="0">
                <a:solidFill>
                  <a:prstClr val="black"/>
                </a:solidFill>
              </a:rPr>
              <a:t>: X-thorax, X-</a:t>
            </a:r>
            <a:r>
              <a:rPr lang="nl-NL" sz="2400" dirty="0" err="1">
                <a:solidFill>
                  <a:prstClr val="black"/>
                </a:solidFill>
              </a:rPr>
              <a:t>mammae</a:t>
            </a:r>
            <a:r>
              <a:rPr lang="nl-NL" sz="2400" dirty="0">
                <a:solidFill>
                  <a:prstClr val="black"/>
                </a:solidFill>
              </a:rPr>
              <a:t>, X-colon.</a:t>
            </a:r>
          </a:p>
          <a:p>
            <a:pPr marL="0" lvl="0" indent="0">
              <a:buNone/>
            </a:pPr>
            <a:endParaRPr lang="nl-NL" sz="2400" dirty="0">
              <a:solidFill>
                <a:prstClr val="black"/>
              </a:solidFill>
            </a:endParaRPr>
          </a:p>
          <a:p>
            <a:pPr marL="0" lvl="0" indent="0">
              <a:buNone/>
            </a:pPr>
            <a:r>
              <a:rPr lang="nl-NL" sz="2400" b="1" dirty="0">
                <a:solidFill>
                  <a:prstClr val="black"/>
                </a:solidFill>
              </a:rPr>
              <a:t>Belasting en risico’s van een röntgenonderzoek</a:t>
            </a:r>
            <a:r>
              <a:rPr lang="nl-NL" sz="2400" dirty="0">
                <a:solidFill>
                  <a:prstClr val="black"/>
                </a:solidFill>
              </a:rPr>
              <a:t>. niet belastend voor de patiënt. Wel risico bij zwangerschap en kan schade veroorzaken aan geslachtsorganen</a:t>
            </a:r>
          </a:p>
          <a:p>
            <a:pPr marL="0" indent="0">
              <a:buNone/>
            </a:pPr>
            <a:endParaRPr lang="nl-NL" sz="24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8101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528D68-DA10-4DDE-AF7A-4C200E01ED61}"/>
              </a:ext>
            </a:extLst>
          </p:cNvPr>
          <p:cNvSpPr>
            <a:spLocks noGrp="1"/>
          </p:cNvSpPr>
          <p:nvPr>
            <p:ph type="title"/>
          </p:nvPr>
        </p:nvSpPr>
        <p:spPr>
          <a:xfrm>
            <a:off x="609601" y="4385066"/>
            <a:ext cx="10923638" cy="1317643"/>
          </a:xfrm>
        </p:spPr>
        <p:txBody>
          <a:bodyPr vert="horz" lIns="91440" tIns="45720" rIns="91440" bIns="45720" rtlCol="0" anchor="b">
            <a:normAutofit fontScale="90000"/>
          </a:bodyPr>
          <a:lstStyle/>
          <a:p>
            <a:r>
              <a:rPr lang="en-US" sz="5600" kern="1200" dirty="0" err="1">
                <a:solidFill>
                  <a:schemeClr val="tx1"/>
                </a:solidFill>
                <a:latin typeface="+mj-lt"/>
                <a:ea typeface="+mj-ea"/>
                <a:cs typeface="+mj-cs"/>
              </a:rPr>
              <a:t>Longvocht</a:t>
            </a:r>
            <a:r>
              <a:rPr lang="en-US" sz="5600" kern="1200" dirty="0">
                <a:solidFill>
                  <a:schemeClr val="tx1"/>
                </a:solidFill>
                <a:latin typeface="+mj-lt"/>
                <a:ea typeface="+mj-ea"/>
                <a:cs typeface="+mj-cs"/>
              </a:rPr>
              <a:t>  </a:t>
            </a:r>
            <a:r>
              <a:rPr lang="en-US" sz="5600" kern="1200" err="1">
                <a:solidFill>
                  <a:schemeClr val="tx1"/>
                </a:solidFill>
                <a:latin typeface="+mj-lt"/>
                <a:ea typeface="+mj-ea"/>
                <a:cs typeface="+mj-cs"/>
              </a:rPr>
              <a:t>en</a:t>
            </a:r>
            <a:r>
              <a:rPr lang="en-US" sz="5600" kern="1200">
                <a:solidFill>
                  <a:schemeClr val="tx1"/>
                </a:solidFill>
                <a:latin typeface="+mj-lt"/>
                <a:ea typeface="+mj-ea"/>
                <a:cs typeface="+mj-cs"/>
              </a:rPr>
              <a:t> een gebroken </a:t>
            </a:r>
            <a:r>
              <a:rPr lang="en-US" sz="5600" kern="1200" dirty="0" err="1">
                <a:solidFill>
                  <a:schemeClr val="tx1"/>
                </a:solidFill>
                <a:latin typeface="+mj-lt"/>
                <a:ea typeface="+mj-ea"/>
                <a:cs typeface="+mj-cs"/>
              </a:rPr>
              <a:t>scheenbeen</a:t>
            </a:r>
            <a:endParaRPr lang="en-US" sz="5600" kern="1200" dirty="0">
              <a:solidFill>
                <a:schemeClr val="tx1"/>
              </a:solidFill>
              <a:latin typeface="+mj-lt"/>
              <a:ea typeface="+mj-ea"/>
              <a:cs typeface="+mj-cs"/>
            </a:endParaRPr>
          </a:p>
        </p:txBody>
      </p:sp>
      <p:pic>
        <p:nvPicPr>
          <p:cNvPr id="4" name="Tijdelijke aanduiding voor inhoud 3">
            <a:extLst>
              <a:ext uri="{FF2B5EF4-FFF2-40B4-BE49-F238E27FC236}">
                <a16:creationId xmlns:a16="http://schemas.microsoft.com/office/drawing/2014/main" id="{108E3209-1529-4003-AF0C-5837A103814B}"/>
              </a:ext>
            </a:extLst>
          </p:cNvPr>
          <p:cNvPicPr>
            <a:picLocks noGrp="1" noChangeAspect="1"/>
          </p:cNvPicPr>
          <p:nvPr>
            <p:ph idx="1"/>
          </p:nvPr>
        </p:nvPicPr>
        <p:blipFill rotWithShape="1">
          <a:blip r:embed="rId2"/>
          <a:srcRect t="11533" b="5912"/>
          <a:stretch/>
        </p:blipFill>
        <p:spPr>
          <a:xfrm>
            <a:off x="20" y="10"/>
            <a:ext cx="6095974" cy="4252522"/>
          </a:xfrm>
          <a:prstGeom prst="rect">
            <a:avLst/>
          </a:prstGeom>
        </p:spPr>
      </p:pic>
      <p:pic>
        <p:nvPicPr>
          <p:cNvPr id="5" name="Afbeelding 4">
            <a:extLst>
              <a:ext uri="{FF2B5EF4-FFF2-40B4-BE49-F238E27FC236}">
                <a16:creationId xmlns:a16="http://schemas.microsoft.com/office/drawing/2014/main" id="{40ABA05E-2E1D-4C49-8306-D3803C3BAEF6}"/>
              </a:ext>
            </a:extLst>
          </p:cNvPr>
          <p:cNvPicPr>
            <a:picLocks noChangeAspect="1"/>
          </p:cNvPicPr>
          <p:nvPr/>
        </p:nvPicPr>
        <p:blipFill rotWithShape="1">
          <a:blip r:embed="rId3"/>
          <a:srcRect l="1193" r="17470" b="2"/>
          <a:stretch/>
        </p:blipFill>
        <p:spPr>
          <a:xfrm>
            <a:off x="6095999" y="-681"/>
            <a:ext cx="6096001" cy="4253215"/>
          </a:xfrm>
          <a:prstGeom prst="rect">
            <a:avLst/>
          </a:prstGeom>
        </p:spPr>
      </p:pic>
      <p:cxnSp>
        <p:nvCxnSpPr>
          <p:cNvPr id="10" name="Straight Connector 9">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00183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E6A7BA9-5AD9-44EE-924E-D85909D75617}"/>
              </a:ext>
            </a:extLst>
          </p:cNvPr>
          <p:cNvSpPr>
            <a:spLocks noGrp="1"/>
          </p:cNvSpPr>
          <p:nvPr>
            <p:ph type="title"/>
          </p:nvPr>
        </p:nvSpPr>
        <p:spPr>
          <a:xfrm>
            <a:off x="643467" y="321734"/>
            <a:ext cx="10905066" cy="1135737"/>
          </a:xfrm>
        </p:spPr>
        <p:txBody>
          <a:bodyPr>
            <a:normAutofit/>
          </a:bodyPr>
          <a:lstStyle/>
          <a:p>
            <a:r>
              <a:rPr lang="nl-NL" sz="3600" b="1" dirty="0">
                <a:solidFill>
                  <a:schemeClr val="accent1">
                    <a:lumMod val="75000"/>
                  </a:schemeClr>
                </a:solidFill>
              </a:rPr>
              <a:t>Röntgencontrastonderzoek</a:t>
            </a:r>
          </a:p>
        </p:txBody>
      </p:sp>
      <p:sp>
        <p:nvSpPr>
          <p:cNvPr id="3" name="Tijdelijke aanduiding voor inhoud 2">
            <a:extLst>
              <a:ext uri="{FF2B5EF4-FFF2-40B4-BE49-F238E27FC236}">
                <a16:creationId xmlns:a16="http://schemas.microsoft.com/office/drawing/2014/main" id="{B67414BE-92D7-40DE-95B1-6050C08DAF98}"/>
              </a:ext>
            </a:extLst>
          </p:cNvPr>
          <p:cNvSpPr>
            <a:spLocks noGrp="1"/>
          </p:cNvSpPr>
          <p:nvPr>
            <p:ph idx="1"/>
          </p:nvPr>
        </p:nvSpPr>
        <p:spPr>
          <a:xfrm>
            <a:off x="643467" y="1782981"/>
            <a:ext cx="10905066" cy="4393982"/>
          </a:xfrm>
        </p:spPr>
        <p:txBody>
          <a:bodyPr>
            <a:normAutofit/>
          </a:bodyPr>
          <a:lstStyle/>
          <a:p>
            <a:pPr marL="0" indent="0">
              <a:buNone/>
            </a:pPr>
            <a:r>
              <a:rPr lang="nl-NL" sz="2400" b="1" dirty="0"/>
              <a:t>Techniek: </a:t>
            </a:r>
            <a:r>
              <a:rPr lang="nl-NL" sz="2400" dirty="0"/>
              <a:t>Hierbij wordt gebruikgemaakt van contraststof. Hiermee kan men ook andere dan de al genoemde delen van het lichaam zichtbaar maken. Contraststof ziet eruit als water maar houdt röntgenstralen volledig tegen.</a:t>
            </a:r>
          </a:p>
          <a:p>
            <a:pPr marL="0" indent="0">
              <a:buNone/>
            </a:pPr>
            <a:endParaRPr lang="nl-NL" sz="2400" dirty="0"/>
          </a:p>
          <a:p>
            <a:pPr marL="0" indent="0">
              <a:buNone/>
            </a:pPr>
            <a:r>
              <a:rPr lang="nl-NL" sz="2400" b="1" dirty="0"/>
              <a:t>Voorbeelden:</a:t>
            </a:r>
            <a:r>
              <a:rPr lang="nl-NL" sz="2400" dirty="0"/>
              <a:t> colon, slokdarm en maag, baarmoeder en eileiders , nieren en eileiders</a:t>
            </a:r>
          </a:p>
          <a:p>
            <a:pPr marL="0" indent="0">
              <a:buNone/>
            </a:pPr>
            <a:endParaRPr lang="nl-NL" sz="2400" dirty="0"/>
          </a:p>
          <a:p>
            <a:pPr marL="0" indent="0">
              <a:buNone/>
            </a:pPr>
            <a:r>
              <a:rPr lang="nl-NL" sz="2400" b="1" dirty="0"/>
              <a:t>Belasting en risico’s van röntgencontrastonderzoek</a:t>
            </a:r>
          </a:p>
          <a:p>
            <a:pPr marL="0" indent="0">
              <a:buNone/>
            </a:pPr>
            <a:r>
              <a:rPr lang="nl-NL" sz="2400" dirty="0"/>
              <a:t>Hiervoor geldt hetzelfde als voor gewoon röntgenonderzoek. Het toedienen van contraststof kan echter op verschillende manieren onaangenaam zijn. Er zijn soms bijwerkingen als misselijkheid of jeukende huiduitslag. Pas op voor shock </a:t>
            </a:r>
            <a:r>
              <a:rPr lang="nl-NL" sz="2400" dirty="0" err="1"/>
              <a:t>t;g.v</a:t>
            </a:r>
            <a:r>
              <a:rPr lang="nl-NL" sz="2400" dirty="0"/>
              <a:t> een allergische reactie.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9979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E6A7BA9-5AD9-44EE-924E-D85909D75617}"/>
              </a:ext>
            </a:extLst>
          </p:cNvPr>
          <p:cNvSpPr>
            <a:spLocks noGrp="1"/>
          </p:cNvSpPr>
          <p:nvPr>
            <p:ph type="title"/>
          </p:nvPr>
        </p:nvSpPr>
        <p:spPr>
          <a:xfrm>
            <a:off x="643467" y="321734"/>
            <a:ext cx="10905066" cy="1135737"/>
          </a:xfrm>
        </p:spPr>
        <p:txBody>
          <a:bodyPr>
            <a:normAutofit/>
          </a:bodyPr>
          <a:lstStyle/>
          <a:p>
            <a:r>
              <a:rPr lang="nl-NL" sz="3600" b="1" dirty="0">
                <a:solidFill>
                  <a:schemeClr val="accent1">
                    <a:lumMod val="75000"/>
                  </a:schemeClr>
                </a:solidFill>
              </a:rPr>
              <a:t>3. Computertomografie (CT-scan)</a:t>
            </a:r>
          </a:p>
        </p:txBody>
      </p:sp>
      <p:sp>
        <p:nvSpPr>
          <p:cNvPr id="3" name="Tijdelijke aanduiding voor inhoud 2">
            <a:extLst>
              <a:ext uri="{FF2B5EF4-FFF2-40B4-BE49-F238E27FC236}">
                <a16:creationId xmlns:a16="http://schemas.microsoft.com/office/drawing/2014/main" id="{B67414BE-92D7-40DE-95B1-6050C08DAF98}"/>
              </a:ext>
            </a:extLst>
          </p:cNvPr>
          <p:cNvSpPr>
            <a:spLocks noGrp="1"/>
          </p:cNvSpPr>
          <p:nvPr>
            <p:ph idx="1"/>
          </p:nvPr>
        </p:nvSpPr>
        <p:spPr>
          <a:xfrm>
            <a:off x="643467" y="1782981"/>
            <a:ext cx="10905066" cy="4393982"/>
          </a:xfrm>
        </p:spPr>
        <p:txBody>
          <a:bodyPr>
            <a:normAutofit/>
          </a:bodyPr>
          <a:lstStyle/>
          <a:p>
            <a:pPr marL="0" indent="0">
              <a:buNone/>
            </a:pPr>
            <a:r>
              <a:rPr lang="nl-NL" sz="2400" b="1" dirty="0"/>
              <a:t>Techniek:</a:t>
            </a:r>
            <a:r>
              <a:rPr lang="nl-NL" sz="2400" dirty="0"/>
              <a:t> Een CT is een speciaal röntgenonderzoek. Een computer maakt afbeeldingen van dwarsdoorsneden van het hele lichaam, zogenoemde CT-scans, ‘coupes’ of ‘plakjes’</a:t>
            </a:r>
          </a:p>
          <a:p>
            <a:pPr marL="0" indent="0">
              <a:buNone/>
            </a:pPr>
            <a:endParaRPr lang="nl-NL" sz="2400" dirty="0"/>
          </a:p>
          <a:p>
            <a:pPr marL="0" indent="0">
              <a:buNone/>
            </a:pPr>
            <a:r>
              <a:rPr lang="nl-NL" sz="2400" b="1" dirty="0"/>
              <a:t>Belasting en risico’s van CT-onderzoek  </a:t>
            </a:r>
            <a:r>
              <a:rPr lang="nl-NL" sz="2400" dirty="0"/>
              <a:t>niet erg belastend;  pas op voor patiënten met claustrofobie. </a:t>
            </a:r>
          </a:p>
          <a:p>
            <a:pPr marL="0" indent="0">
              <a:buNone/>
            </a:pPr>
            <a:endParaRPr lang="nl-NL" sz="2400" dirty="0"/>
          </a:p>
          <a:p>
            <a:pPr marL="0" indent="0">
              <a:buNone/>
            </a:pPr>
            <a:r>
              <a:rPr lang="nl-NL" sz="2400" b="1" dirty="0"/>
              <a:t>Belasting en risico’s van CT-onderzoek</a:t>
            </a:r>
            <a:r>
              <a:rPr lang="nl-NL" sz="2400" dirty="0"/>
              <a:t>. Wel risico bij zwangerschap en kan schade veroorzaken aan geslachtsorganen</a:t>
            </a:r>
          </a:p>
          <a:p>
            <a:pPr marL="0" indent="0">
              <a:buNone/>
            </a:pPr>
            <a:endParaRPr lang="nl-NL" sz="2400" dirty="0"/>
          </a:p>
          <a:p>
            <a:pPr marL="0" indent="0">
              <a:buNone/>
            </a:pPr>
            <a:endParaRPr lang="nl-NL" sz="24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1756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528D68-DA10-4DDE-AF7A-4C200E01ED61}"/>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err="1">
                <a:solidFill>
                  <a:srgbClr val="FFFFFF"/>
                </a:solidFill>
              </a:rPr>
              <a:t>Computertomografie</a:t>
            </a:r>
            <a:r>
              <a:rPr lang="en-US" sz="5400" dirty="0">
                <a:solidFill>
                  <a:srgbClr val="FFFFFF"/>
                </a:solidFill>
              </a:rPr>
              <a:t> (CT-scan) </a:t>
            </a:r>
          </a:p>
        </p:txBody>
      </p:sp>
      <p:pic>
        <p:nvPicPr>
          <p:cNvPr id="7" name="Tijdelijke aanduiding voor inhoud 6">
            <a:extLst>
              <a:ext uri="{FF2B5EF4-FFF2-40B4-BE49-F238E27FC236}">
                <a16:creationId xmlns:a16="http://schemas.microsoft.com/office/drawing/2014/main" id="{1EBAF8BF-1265-46D9-8742-B730DCED7DD7}"/>
              </a:ext>
            </a:extLst>
          </p:cNvPr>
          <p:cNvPicPr>
            <a:picLocks noGrp="1" noChangeAspect="1"/>
          </p:cNvPicPr>
          <p:nvPr>
            <p:ph idx="1"/>
          </p:nvPr>
        </p:nvPicPr>
        <p:blipFill>
          <a:blip r:embed="rId2"/>
          <a:stretch>
            <a:fillRect/>
          </a:stretch>
        </p:blipFill>
        <p:spPr>
          <a:xfrm>
            <a:off x="320040" y="1177793"/>
            <a:ext cx="3425609" cy="2257512"/>
          </a:xfrm>
          <a:prstGeom prst="rect">
            <a:avLst/>
          </a:prstGeom>
        </p:spPr>
      </p:pic>
      <p:pic>
        <p:nvPicPr>
          <p:cNvPr id="9" name="Afbeelding 8">
            <a:extLst>
              <a:ext uri="{FF2B5EF4-FFF2-40B4-BE49-F238E27FC236}">
                <a16:creationId xmlns:a16="http://schemas.microsoft.com/office/drawing/2014/main" id="{450B2A01-4A5D-4417-B44C-A864A47DEF90}"/>
              </a:ext>
            </a:extLst>
          </p:cNvPr>
          <p:cNvPicPr>
            <a:picLocks noChangeAspect="1"/>
          </p:cNvPicPr>
          <p:nvPr/>
        </p:nvPicPr>
        <p:blipFill>
          <a:blip r:embed="rId3"/>
          <a:stretch>
            <a:fillRect/>
          </a:stretch>
        </p:blipFill>
        <p:spPr>
          <a:xfrm>
            <a:off x="4385729" y="1177844"/>
            <a:ext cx="3433324" cy="2257410"/>
          </a:xfrm>
          <a:prstGeom prst="rect">
            <a:avLst/>
          </a:prstGeom>
        </p:spPr>
      </p:pic>
      <p:cxnSp>
        <p:nvCxnSpPr>
          <p:cNvPr id="21" name="Straight Connector 20">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5AA35D0A-BC97-43B6-B864-784CE0EE5CD1}"/>
              </a:ext>
            </a:extLst>
          </p:cNvPr>
          <p:cNvPicPr>
            <a:picLocks noChangeAspect="1"/>
          </p:cNvPicPr>
          <p:nvPr/>
        </p:nvPicPr>
        <p:blipFill>
          <a:blip r:embed="rId4"/>
          <a:stretch>
            <a:fillRect/>
          </a:stretch>
        </p:blipFill>
        <p:spPr>
          <a:xfrm>
            <a:off x="8449725" y="1044894"/>
            <a:ext cx="3423916" cy="2567938"/>
          </a:xfrm>
          <a:prstGeom prst="rect">
            <a:avLst/>
          </a:prstGeom>
        </p:spPr>
      </p:pic>
      <p:cxnSp>
        <p:nvCxnSpPr>
          <p:cNvPr id="23" name="Straight Connector 22">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38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E6A7BA9-5AD9-44EE-924E-D85909D75617}"/>
              </a:ext>
            </a:extLst>
          </p:cNvPr>
          <p:cNvSpPr>
            <a:spLocks noGrp="1"/>
          </p:cNvSpPr>
          <p:nvPr>
            <p:ph type="title"/>
          </p:nvPr>
        </p:nvSpPr>
        <p:spPr>
          <a:xfrm>
            <a:off x="643467" y="321734"/>
            <a:ext cx="10905066" cy="1135737"/>
          </a:xfrm>
        </p:spPr>
        <p:txBody>
          <a:bodyPr>
            <a:normAutofit/>
          </a:bodyPr>
          <a:lstStyle/>
          <a:p>
            <a:pPr>
              <a:lnSpc>
                <a:spcPts val="1875"/>
              </a:lnSpc>
              <a:spcAft>
                <a:spcPts val="480"/>
              </a:spcAft>
            </a:pPr>
            <a:r>
              <a:rPr lang="nl-NL" sz="3600" dirty="0">
                <a:solidFill>
                  <a:schemeClr val="accent1">
                    <a:lumMod val="75000"/>
                  </a:schemeClr>
                </a:solidFill>
                <a:latin typeface="+mn-lt"/>
              </a:rPr>
              <a:t>4. </a:t>
            </a:r>
            <a:r>
              <a:rPr lang="nl-NL" sz="3600" dirty="0" err="1">
                <a:solidFill>
                  <a:schemeClr val="accent1">
                    <a:lumMod val="75000"/>
                  </a:schemeClr>
                </a:solidFill>
                <a:latin typeface="+mn-lt"/>
              </a:rPr>
              <a:t>Magnetic</a:t>
            </a:r>
            <a:r>
              <a:rPr lang="nl-NL" sz="3600" dirty="0">
                <a:solidFill>
                  <a:schemeClr val="accent1">
                    <a:lumMod val="75000"/>
                  </a:schemeClr>
                </a:solidFill>
                <a:latin typeface="+mn-lt"/>
              </a:rPr>
              <a:t> </a:t>
            </a:r>
            <a:r>
              <a:rPr lang="nl-NL" sz="3600" dirty="0" err="1">
                <a:solidFill>
                  <a:schemeClr val="accent1">
                    <a:lumMod val="75000"/>
                  </a:schemeClr>
                </a:solidFill>
                <a:latin typeface="+mn-lt"/>
              </a:rPr>
              <a:t>Resonance</a:t>
            </a:r>
            <a:r>
              <a:rPr lang="nl-NL" sz="3600" dirty="0">
                <a:solidFill>
                  <a:schemeClr val="accent1">
                    <a:lumMod val="75000"/>
                  </a:schemeClr>
                </a:solidFill>
                <a:latin typeface="+mn-lt"/>
              </a:rPr>
              <a:t> Imaging (MRI)</a:t>
            </a:r>
          </a:p>
        </p:txBody>
      </p:sp>
      <p:sp>
        <p:nvSpPr>
          <p:cNvPr id="3" name="Tijdelijke aanduiding voor inhoud 2">
            <a:extLst>
              <a:ext uri="{FF2B5EF4-FFF2-40B4-BE49-F238E27FC236}">
                <a16:creationId xmlns:a16="http://schemas.microsoft.com/office/drawing/2014/main" id="{B67414BE-92D7-40DE-95B1-6050C08DAF98}"/>
              </a:ext>
            </a:extLst>
          </p:cNvPr>
          <p:cNvSpPr>
            <a:spLocks noGrp="1"/>
          </p:cNvSpPr>
          <p:nvPr>
            <p:ph idx="1"/>
          </p:nvPr>
        </p:nvSpPr>
        <p:spPr>
          <a:xfrm>
            <a:off x="576792" y="1750891"/>
            <a:ext cx="10905066" cy="4393982"/>
          </a:xfrm>
        </p:spPr>
        <p:txBody>
          <a:bodyPr>
            <a:normAutofit/>
          </a:bodyPr>
          <a:lstStyle/>
          <a:p>
            <a:pPr marL="0" lvl="0" indent="0">
              <a:buNone/>
            </a:pPr>
            <a:r>
              <a:rPr lang="nl-NL" sz="2400" b="1" dirty="0">
                <a:solidFill>
                  <a:srgbClr val="333333"/>
                </a:solidFill>
                <a:ea typeface="Times New Roman" panose="02020603050405020304" pitchFamily="18" charset="0"/>
                <a:cs typeface="Calibri Light" panose="020F0302020204030204" pitchFamily="34" charset="0"/>
              </a:rPr>
              <a:t>De techniek </a:t>
            </a:r>
            <a:r>
              <a:rPr lang="nl-NL" sz="2400" dirty="0">
                <a:solidFill>
                  <a:srgbClr val="333333"/>
                </a:solidFill>
                <a:ea typeface="Times New Roman" panose="02020603050405020304" pitchFamily="18" charset="0"/>
                <a:cs typeface="Calibri Light" panose="020F0302020204030204" pitchFamily="34" charset="0"/>
              </a:rPr>
              <a:t>van MRI is heel ingewikkeld. Het heeft in ieder geval te maken met magnetische velden. De afbeelding wordt een MRI-scan genoemd</a:t>
            </a:r>
          </a:p>
          <a:p>
            <a:pPr marL="0" lvl="0" indent="0">
              <a:buNone/>
            </a:pPr>
            <a:endParaRPr lang="nl-NL" sz="2400" dirty="0">
              <a:solidFill>
                <a:srgbClr val="333333"/>
              </a:solidFill>
              <a:ea typeface="Times New Roman" panose="02020603050405020304" pitchFamily="18" charset="0"/>
              <a:cs typeface="Calibri Light" panose="020F0302020204030204" pitchFamily="34" charset="0"/>
            </a:endParaRPr>
          </a:p>
          <a:p>
            <a:pPr marL="0" lvl="0" indent="0">
              <a:buNone/>
            </a:pPr>
            <a:r>
              <a:rPr lang="nl-NL" sz="2400" dirty="0">
                <a:solidFill>
                  <a:srgbClr val="333333"/>
                </a:solidFill>
                <a:ea typeface="Times New Roman" panose="02020603050405020304" pitchFamily="18" charset="0"/>
                <a:cs typeface="Calibri Light" panose="020F0302020204030204" pitchFamily="34" charset="0"/>
              </a:rPr>
              <a:t>Het enige wat op een MRI niet goed beoordeeld kan worden, is bot.</a:t>
            </a:r>
          </a:p>
          <a:p>
            <a:pPr marL="0" lvl="0" indent="0">
              <a:buNone/>
            </a:pPr>
            <a:endParaRPr lang="nl-NL" sz="2400" dirty="0">
              <a:solidFill>
                <a:srgbClr val="333333"/>
              </a:solidFill>
              <a:ea typeface="Times New Roman" panose="02020603050405020304" pitchFamily="18" charset="0"/>
              <a:cs typeface="Calibri Light" panose="020F0302020204030204" pitchFamily="34" charset="0"/>
            </a:endParaRPr>
          </a:p>
          <a:p>
            <a:pPr marL="0" lvl="0" indent="0">
              <a:buNone/>
            </a:pPr>
            <a:r>
              <a:rPr lang="nl-NL" sz="2400" b="1" dirty="0">
                <a:solidFill>
                  <a:srgbClr val="333333"/>
                </a:solidFill>
                <a:ea typeface="Times New Roman" panose="02020603050405020304" pitchFamily="18" charset="0"/>
                <a:cs typeface="Calibri Light" panose="020F0302020204030204" pitchFamily="34" charset="0"/>
              </a:rPr>
              <a:t>Belasting en risico’s van MRI: </a:t>
            </a:r>
            <a:r>
              <a:rPr lang="nl-NL" sz="2400" dirty="0">
                <a:solidFill>
                  <a:srgbClr val="333333"/>
                </a:solidFill>
                <a:ea typeface="Times New Roman" panose="02020603050405020304" pitchFamily="18" charset="0"/>
                <a:cs typeface="Calibri Light" panose="020F0302020204030204" pitchFamily="34" charset="0"/>
              </a:rPr>
              <a:t>niet belastend voor de patiënt. Wel maakt het apparaat veel lawaai. Bovendien moet de patiënt, in een nauwe buis, erg stil liggen. </a:t>
            </a:r>
          </a:p>
          <a:p>
            <a:pPr marL="0" lvl="0" indent="0">
              <a:buNone/>
            </a:pPr>
            <a:r>
              <a:rPr lang="nl-NL" sz="2400" dirty="0">
                <a:solidFill>
                  <a:srgbClr val="333333"/>
                </a:solidFill>
                <a:ea typeface="Times New Roman" panose="02020603050405020304" pitchFamily="18" charset="0"/>
                <a:cs typeface="Calibri Light" panose="020F0302020204030204" pitchFamily="34" charset="0"/>
              </a:rPr>
              <a:t>Contra-indicatie en risico’s: pacemaker, metaaldeeltjes in een oog of metalen nietjes en pennen. </a:t>
            </a:r>
            <a:endParaRPr lang="nl-NL" sz="2400" dirty="0">
              <a:cs typeface="Calibri Light" panose="020F0302020204030204" pitchFamily="34"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2179941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507</Words>
  <Application>Microsoft Office PowerPoint</Application>
  <PresentationFormat>Breedbeeld</PresentationFormat>
  <Paragraphs>55</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Beeldvormend onderzoek</vt:lpstr>
      <vt:lpstr>Beeldvormend onderzoek</vt:lpstr>
      <vt:lpstr>1. Echografie</vt:lpstr>
      <vt:lpstr>2. Röntgenonderzoek</vt:lpstr>
      <vt:lpstr>Longvocht  en een gebroken scheenbeen</vt:lpstr>
      <vt:lpstr>Röntgencontrastonderzoek</vt:lpstr>
      <vt:lpstr>3. Computertomografie (CT-scan)</vt:lpstr>
      <vt:lpstr>Computertomografie (CT-scan) </vt:lpstr>
      <vt:lpstr>4. Magnetic Resonance Imaging (MRI)</vt:lpstr>
      <vt:lpstr>MRI</vt:lpstr>
      <vt:lpstr>Scintigrafie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Beeldvormend onderzoek</dc:title>
  <dc:creator>Bouke Cuperus</dc:creator>
  <cp:lastModifiedBy>Bouke Cuperus</cp:lastModifiedBy>
  <cp:revision>4</cp:revision>
  <dcterms:created xsi:type="dcterms:W3CDTF">2020-09-26T15:38:57Z</dcterms:created>
  <dcterms:modified xsi:type="dcterms:W3CDTF">2020-09-26T15:45:50Z</dcterms:modified>
</cp:coreProperties>
</file>